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B348C3C-7E86-4D3E-8203-CD30E661D3C5}">
  <a:tblStyle styleId="{5B348C3C-7E86-4D3E-8203-CD30E661D3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ef34b2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ef34b2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2e31e4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2e31e4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2e31e49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2e31e49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2e31e49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2e31e49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2e31e49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2e31e49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e31e49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2e31e49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2e31e49e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2e31e49e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2e31e49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2e31e49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2d68ae5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2d68ae5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8059e43de7912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8059e43de7912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2d68ae5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2d68ae5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2d68ae5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2d68ae5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33c1665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33c166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f1498e56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f1498e5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f1498e5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f1498e5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f1498e5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f1498e5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1498e5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f1498e5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f1498e5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f1498e5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4d1dacd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4d1dacd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ff9bbdf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ff9bbdf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THIRD REVIEW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Submitted by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N. Dhanush		2016103021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G. Santhosh		2016103057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Guide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2572325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Off-the-hook-plus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16830" l="0" r="0" t="21744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Add listener to that event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Get the list of redirects from listener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	Send the list of redirects to content script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URL from the tab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HTML content from innerHTML tag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redirection list from background script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them to the background process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22417" l="0" r="0" t="22379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address is in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content to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results from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phish is FALSE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RED signal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 content to target identifier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target is found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No target matched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OUTLINE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572200" y="1223425"/>
            <a:ext cx="39996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TEST CASES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for the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Load the saved random forest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the result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indiscernibility matrix M(A)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Reduce M using absorption laws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 - number of non-empty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Initialise all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all fields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fields using formulas R=SUT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record in dataset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Create an arff file to save results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Train the dataset with at least 7 splits as random forest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Save the model as pkl file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Remove all href tags in page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hash value for page content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Compare with values in hash 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match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Display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No target found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Calculate all the function boxes and store those values.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input, right shifted by 32 bits, into output.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the function boxes.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(Input H + Ch + ( (Wt+Kt) AND 2^31 ) ) AND 2^31 As mod1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(sum1 + mod1) AND 2^31 as mod2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(d + mod2) AND 2^31 into output E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(MA + mod2) AND 2^31 as mod3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(sum0 + mod3) AND 2^31 into output A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Output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Begin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is phish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Change icon to red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warning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has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target link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no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Change icon to green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Display safe to proceed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End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URL JS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tablink = tab.url;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Page content PHP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$site=$_POST['url'];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$html = file_get_contents($site);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</a:t>
            </a:r>
            <a:r>
              <a:rPr b="1" lang="en" sz="3000">
                <a:solidFill>
                  <a:srgbClr val="000000"/>
                </a:solidFill>
              </a:rPr>
              <a:t>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//URL path item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url: pathItem.url,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status: pathItem.status_line,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redirect_type: pathItem.redirect_type,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redirect_url: pathItem.redirect_url,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meta_timer: pathItem.meta_timer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/>
          <p:nvPr>
            <p:ph idx="1" type="subTitle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selector = RoughSetsSelector()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X_selected = selector.fit(X, y).transform(X)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WITHOUT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0" l="199" r="189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//create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clf4=RandomForestClassifier(min_samples_split=7)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clf4.fit(features_train, labels_train)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//save the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joblib.dump(clf4, 'classifier/random_forest.pkl', compress=9)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//feature weightage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importances = clf4.feature_importances_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//confusion matrix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print metrics.confusion_matrix(labels_test, pred4)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tags1 = get_tags(lxml.html.parse(path1))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tags2 = get_tags(lxml.html.parse(path2))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 = difflib.SequenceMatcher()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diff.set_seq1(tags1)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diff.set_seq2(tags2)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params['url'] = url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</a:t>
            </a:r>
            <a:r>
              <a:rPr i="1" lang="en" sz="1800">
                <a:solidFill>
                  <a:srgbClr val="000000"/>
                </a:solidFill>
              </a:rPr>
              <a:t>esponse=requests.get(url, headers=headers, params=params)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</a:t>
            </a:r>
            <a:r>
              <a:rPr b="1" lang="en" sz="3000">
                <a:solidFill>
                  <a:srgbClr val="000000"/>
                </a:solidFill>
              </a:rPr>
              <a:t>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//insert into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white_list_file=open('whitelist.txt', "a+")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white_list_file.write(url)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//search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 = open('whitelist.txt').read()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 = white_list_file.split('\n')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url in white_list: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#url is safe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test.py $site 2&gt;&amp;1 ");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echo $decision;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//temporal resilience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scrape.py single-sites.json 1 data");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EVALUATION METRICS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12" name="Google Shape;312;p55"/>
          <p:cNvSpPr txBox="1"/>
          <p:nvPr>
            <p:ph idx="1" type="subTitle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Phish detection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Target detection ratio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Detection Ratio = (TP)/(TP+TN+FP+FN)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Memory usage profiling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Addon rendering time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Rendering Time = End time - Start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Temporal resilience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ctrTitle"/>
          </p:nvPr>
        </p:nvSpPr>
        <p:spPr>
          <a:xfrm>
            <a:off x="1715800" y="602100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DETECTION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275" y="1641875"/>
            <a:ext cx="5046399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ctrTitle"/>
          </p:nvPr>
        </p:nvSpPr>
        <p:spPr>
          <a:xfrm>
            <a:off x="1715800" y="342675"/>
            <a:ext cx="59643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DETECTION RATIO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0" y="1203375"/>
            <a:ext cx="4501200" cy="3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7"/>
          <p:cNvSpPr txBox="1"/>
          <p:nvPr/>
        </p:nvSpPr>
        <p:spPr>
          <a:xfrm>
            <a:off x="4838950" y="1466350"/>
            <a:ext cx="32712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Det. Ratio	0.994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	0.944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Precision	0.955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Recall		0.933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Computed for threshold=35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2" name="Google Shape;332;p58"/>
          <p:cNvPicPr preferRelativeResize="0"/>
          <p:nvPr/>
        </p:nvPicPr>
        <p:blipFill rotWithShape="1">
          <a:blip r:embed="rId3">
            <a:alphaModFix/>
          </a:blip>
          <a:srcRect b="0" l="0" r="29027" t="0"/>
          <a:stretch/>
        </p:blipFill>
        <p:spPr>
          <a:xfrm>
            <a:off x="0" y="1812375"/>
            <a:ext cx="4408326" cy="270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8"/>
          <p:cNvPicPr preferRelativeResize="0"/>
          <p:nvPr/>
        </p:nvPicPr>
        <p:blipFill rotWithShape="1">
          <a:blip r:embed="rId4">
            <a:alphaModFix/>
          </a:blip>
          <a:srcRect b="0" l="0" r="29348" t="0"/>
          <a:stretch/>
        </p:blipFill>
        <p:spPr>
          <a:xfrm>
            <a:off x="4545700" y="1812375"/>
            <a:ext cx="4388407" cy="27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8"/>
          <p:cNvSpPr txBox="1"/>
          <p:nvPr>
            <p:ph type="ctrTitle"/>
          </p:nvPr>
        </p:nvSpPr>
        <p:spPr>
          <a:xfrm>
            <a:off x="413150" y="11224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PHISH DETECTOR 65 MB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335" name="Google Shape;335;p58"/>
          <p:cNvSpPr txBox="1"/>
          <p:nvPr>
            <p:ph type="ctrTitle"/>
          </p:nvPr>
        </p:nvSpPr>
        <p:spPr>
          <a:xfrm>
            <a:off x="4782550" y="1122425"/>
            <a:ext cx="42564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TARGET IDENTIFIER</a:t>
            </a:r>
            <a:r>
              <a:rPr b="1" lang="en" sz="2400">
                <a:solidFill>
                  <a:srgbClr val="000000"/>
                </a:solidFill>
              </a:rPr>
              <a:t> 45 MB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MEMORY USAGE PROFILING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41" name="Google Shape;341;p59"/>
          <p:cNvSpPr txBox="1"/>
          <p:nvPr>
            <p:ph type="ctrTitle"/>
          </p:nvPr>
        </p:nvSpPr>
        <p:spPr>
          <a:xfrm>
            <a:off x="2854475" y="881925"/>
            <a:ext cx="41001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ADDON 1.9 MB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 rotWithShape="1">
          <a:blip r:embed="rId3">
            <a:alphaModFix/>
          </a:blip>
          <a:srcRect b="36740" l="7200" r="7490" t="4912"/>
          <a:stretch/>
        </p:blipFill>
        <p:spPr>
          <a:xfrm>
            <a:off x="2446225" y="1521224"/>
            <a:ext cx="4916599" cy="33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ctrTitle"/>
          </p:nvPr>
        </p:nvSpPr>
        <p:spPr>
          <a:xfrm>
            <a:off x="996300" y="229875"/>
            <a:ext cx="71514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BASE TIME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48" name="Google Shape;348;p60"/>
          <p:cNvPicPr preferRelativeResize="0"/>
          <p:nvPr/>
        </p:nvPicPr>
        <p:blipFill rotWithShape="1">
          <a:blip r:embed="rId3">
            <a:alphaModFix/>
          </a:blip>
          <a:srcRect b="37260" l="6843" r="7290" t="4936"/>
          <a:stretch/>
        </p:blipFill>
        <p:spPr>
          <a:xfrm>
            <a:off x="2059138" y="1161797"/>
            <a:ext cx="5277626" cy="3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/>
          <p:nvPr>
            <p:ph type="ctrTitle"/>
          </p:nvPr>
        </p:nvSpPr>
        <p:spPr>
          <a:xfrm>
            <a:off x="1159950" y="422700"/>
            <a:ext cx="6824100" cy="11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ADDON RENDERING TIME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WITHOUT/WITH </a:t>
            </a:r>
            <a:r>
              <a:rPr b="1" lang="en" sz="2400">
                <a:solidFill>
                  <a:srgbClr val="000000"/>
                </a:solidFill>
              </a:rPr>
              <a:t>AUTO UPDATED WHITELIST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54" name="Google Shape;3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26" y="1642300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27" y="1641672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ctrTitle"/>
          </p:nvPr>
        </p:nvSpPr>
        <p:spPr>
          <a:xfrm>
            <a:off x="1002600" y="602100"/>
            <a:ext cx="71388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TEMPORAL RESILIENCY ACCURACY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61" name="Google Shape;3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2"/>
          <p:cNvPicPr preferRelativeResize="0"/>
          <p:nvPr/>
        </p:nvPicPr>
        <p:blipFill rotWithShape="1">
          <a:blip r:embed="rId4">
            <a:alphaModFix/>
          </a:blip>
          <a:srcRect b="0" l="2070" r="2079" t="0"/>
          <a:stretch/>
        </p:blipFill>
        <p:spPr>
          <a:xfrm>
            <a:off x="3674275" y="1641875"/>
            <a:ext cx="5046398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METRICS COMPARISON TABLE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68" name="Google Shape;368;p63"/>
          <p:cNvGraphicFramePr/>
          <p:nvPr/>
        </p:nvGraphicFramePr>
        <p:xfrm>
          <a:off x="461300" y="89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2194600"/>
                <a:gridCol w="3130350"/>
                <a:gridCol w="2896425"/>
              </a:tblGrid>
              <a:tr h="43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METRIC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PREVIOUS BENCHMARK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OFF-THE-HOOK-PLUS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73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Detection Accuracy (Percent)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Usage (MB)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111.9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Execution Time (seconds)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8.74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Temporal Resiliency (Percent Decrease)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58750" y="8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Background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loads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web page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the browser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URL to the web page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Start a background listener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Make the listener data available for the content script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2_01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Script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webpage is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fully loaded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clicks on the “Safe or not”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background script data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the web page content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to dispatcher</a:t>
                      </a:r>
                      <a:endParaRPr/>
                    </a:p>
                  </a:txBody>
                  <a:tcPr marT="91425" marB="91425" marR="0" marL="91425"/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yes, send safe message    to the output UI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no, send the content to the 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ctrTitle"/>
          </p:nvPr>
        </p:nvSpPr>
        <p:spPr>
          <a:xfrm>
            <a:off x="478525" y="85440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0" name="Google Shape;380;p65"/>
          <p:cNvGraphicFramePr/>
          <p:nvPr/>
        </p:nvGraphicFramePr>
        <p:xfrm>
          <a:off x="258750" y="145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output from </a:t>
                      </a: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the content to the  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phish detector </a:t>
                      </a:r>
                      <a:r>
                        <a:rPr lang="en"/>
                        <a:t>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</a:t>
                      </a:r>
                      <a:r>
                        <a:rPr lang="en"/>
                        <a:t> output from </a:t>
                      </a:r>
                      <a:r>
                        <a:rPr lang="en"/>
                        <a:t>phish detector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Update the whitelist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</a:t>
                      </a:r>
                      <a:r>
                        <a:rPr lang="en"/>
                        <a:t>end safe message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target identifier is sent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</a:t>
                      </a:r>
                      <a:r>
                        <a:rPr lang="en"/>
                        <a:t> output from 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warning message along with the target web page to the 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/>
          <p:nvPr>
            <p:ph type="ctrTitle"/>
          </p:nvPr>
        </p:nvSpPr>
        <p:spPr>
          <a:xfrm>
            <a:off x="478525" y="443950"/>
            <a:ext cx="80016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6" name="Google Shape;386;p66"/>
          <p:cNvGraphicFramePr/>
          <p:nvPr/>
        </p:nvGraphicFramePr>
        <p:xfrm>
          <a:off x="258750" y="10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/>
                <a:gridCol w="1375625"/>
                <a:gridCol w="1962175"/>
                <a:gridCol w="1815550"/>
                <a:gridCol w="2740450"/>
              </a:tblGrid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MODULE NAME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ASSUMPTIONS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EXPECTED OUTPUT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</a:t>
                      </a:r>
                      <a:r>
                        <a:rPr lang="en"/>
                        <a:t>dispatcher</a:t>
                      </a:r>
                      <a:r>
                        <a:rPr lang="en"/>
                        <a:t>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result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Identifier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target web page to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</a:t>
                      </a:r>
                      <a:r>
                        <a:rPr lang="en"/>
                        <a:t>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safe message on the user interface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Warning</a:t>
                      </a:r>
                      <a:r>
                        <a:rPr lang="en"/>
                        <a:t> message from the dispatcher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warning message on the user interface</a:t>
                      </a:r>
                      <a:endParaRPr/>
                    </a:p>
                    <a:p>
                      <a:pPr indent="-1803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Display the target web page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/>
          <p:nvPr>
            <p:ph type="ctrTitle"/>
          </p:nvPr>
        </p:nvSpPr>
        <p:spPr>
          <a:xfrm>
            <a:off x="2129700" y="529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RESULTS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92" name="Google Shape;392;p67"/>
          <p:cNvSpPr txBox="1"/>
          <p:nvPr>
            <p:ph idx="1" type="subTitle"/>
          </p:nvPr>
        </p:nvSpPr>
        <p:spPr>
          <a:xfrm>
            <a:off x="1629750" y="1450100"/>
            <a:ext cx="58845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Developed with languages with support for </a:t>
            </a:r>
            <a:endParaRPr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cross platforms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Google index and web traffic for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to reduce the memory requirements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identification using SHA based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Scraper for target identifier to maintain identification accuracy over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Lightweight addon that needs only 2MB for Chrome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</a:t>
            </a:r>
            <a:r>
              <a:rPr b="1" lang="en" sz="3000">
                <a:solidFill>
                  <a:srgbClr val="000000"/>
                </a:solidFill>
              </a:rPr>
              <a:t>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04" name="Google Shape;40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10" name="Google Shape;41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16" name="Google Shape;41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2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WRONG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422" name="Google Shape;42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3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CONCLUSION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28" name="Google Shape;428;p73"/>
          <p:cNvSpPr txBox="1"/>
          <p:nvPr>
            <p:ph idx="1" type="subTitle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Off-the-hook-plus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Client side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compatible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Resource constraints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detection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4"/>
          <p:cNvSpPr txBox="1"/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34" name="Google Shape;434;p74"/>
          <p:cNvSpPr txBox="1"/>
          <p:nvPr>
            <p:ph idx="1" type="subTitle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FUZZY ROUGH SET FEATURE SELECTION TO ENHANCE PHISHING ATTACK DETECTION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